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13716000" cx="2743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747775"/>
          </p15:clr>
        </p15:guide>
        <p15:guide id="2" pos="86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86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ea7fc1546_0_129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ea7fc154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ea7fc1546_0_183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ea7fc154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ea7fc1546_0_188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ea7fc154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ea7fc1546_0_203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ea7fc154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ea7fc1546_0_193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ea7fc154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ea7fc1546_0_211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ea7fc154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ea7fc1546_0_222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ea7fc154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ea7fc1546_0_236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ea7fc154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ea7fc1546_0_248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ea7fc154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ea7fc1546_0_258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ea7fc154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ea7fc1546_0_266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ea7fc154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ea7fc1546_0_134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ea7fc154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ea7fc1546_0_274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ea7fc154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ea7fc1546_0_282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ea7fc154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ea7fc1546_0_295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ea7fc154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ea7fc1546_0_289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ea7fc1546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ea7fc1546_0_302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ea7fc154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ea7fc1546_0_316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ea7fc154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ea7fc1546_0_327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ea7fc154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cbc9281ec_2_5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cbc9281e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cbc9281ec_2_18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cbc9281e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cbc9281ec_2_39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ccbc9281ec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ea7fc1546_0_198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ea7fc154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cbc9281ec_2_45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cbc9281e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cbc9281ec_2_29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cbc9281e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cbc9281ec_2_53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cbc9281ec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cbc9281ec_2_61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cbc9281ec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cbc9281ec_2_68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cbc9281ec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cbc9281ec_2_75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cbc9281ec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cbc9281ec_2_82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cbc9281ec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cbc9281ec_2_93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ccbc9281ec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cbc9281ec_2_101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cbc9281ec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cbc9281ec_2_112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ccbc9281ec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ea7fc1546_0_139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ea7fc154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cbc9281ec_2_122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cbc9281ec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cbc9281ec_2_131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cbc9281ec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cbc9281ec_2_138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ccbc9281ec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cbc9281ec_2_164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ccbc9281ec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cbc9281ec_2_151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cbc9281ec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cbc9281ec_2_175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cbc9281ec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ea7fc1546_0_154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ea7fc154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ea7fc1546_0_160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ea7fc154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ea7fc1546_0_165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ea7fc154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ea7fc1546_0_170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ea7fc154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ea7fc1546_0_177:notes"/>
          <p:cNvSpPr/>
          <p:nvPr>
            <p:ph idx="2" type="sldImg"/>
          </p:nvPr>
        </p:nvSpPr>
        <p:spPr>
          <a:xfrm>
            <a:off x="30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ea7fc154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1885680" y="3606720"/>
            <a:ext cx="236595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1885680" y="7321920"/>
            <a:ext cx="236595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1885680" y="36067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14009760" y="36067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3" type="body"/>
          </p:nvPr>
        </p:nvSpPr>
        <p:spPr>
          <a:xfrm>
            <a:off x="1885680" y="73219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4" type="body"/>
          </p:nvPr>
        </p:nvSpPr>
        <p:spPr>
          <a:xfrm>
            <a:off x="14009760" y="73219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1885680" y="3606720"/>
            <a:ext cx="76173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9885240" y="3606720"/>
            <a:ext cx="76173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3" type="body"/>
          </p:nvPr>
        </p:nvSpPr>
        <p:spPr>
          <a:xfrm>
            <a:off x="17883720" y="3606720"/>
            <a:ext cx="76173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4" type="body"/>
          </p:nvPr>
        </p:nvSpPr>
        <p:spPr>
          <a:xfrm>
            <a:off x="1885680" y="7321920"/>
            <a:ext cx="76173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5" type="body"/>
          </p:nvPr>
        </p:nvSpPr>
        <p:spPr>
          <a:xfrm>
            <a:off x="9885240" y="7321920"/>
            <a:ext cx="76173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6" type="body"/>
          </p:nvPr>
        </p:nvSpPr>
        <p:spPr>
          <a:xfrm>
            <a:off x="17883720" y="7321920"/>
            <a:ext cx="76173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885680" y="3606720"/>
            <a:ext cx="23659500" cy="7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885680" y="3606720"/>
            <a:ext cx="23659500" cy="7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885680" y="3606720"/>
            <a:ext cx="11545200" cy="7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14009760" y="3606720"/>
            <a:ext cx="11545200" cy="7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1885680" y="964800"/>
            <a:ext cx="23659500" cy="10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1885680" y="36067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14009760" y="3606720"/>
            <a:ext cx="11545200" cy="7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1885680" y="73219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1885680" y="3606720"/>
            <a:ext cx="11545200" cy="7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14009760" y="36067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3" type="body"/>
          </p:nvPr>
        </p:nvSpPr>
        <p:spPr>
          <a:xfrm>
            <a:off x="14009760" y="73219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1885680" y="36067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14009760" y="3606720"/>
            <a:ext cx="115452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3" type="body"/>
          </p:nvPr>
        </p:nvSpPr>
        <p:spPr>
          <a:xfrm>
            <a:off x="1885680" y="7321920"/>
            <a:ext cx="236595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320" y="-12480"/>
            <a:ext cx="27430800" cy="9810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</p:spPr>
        <p:txBody>
          <a:bodyPr anchorCtr="0" anchor="ctr" bIns="130000" lIns="260000" spcFirstLastPara="1" rIns="260000" wrap="square" tIns="13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666440" y="11823360"/>
            <a:ext cx="139914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Graduate School of Arts and Sciences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803120" y="11578560"/>
            <a:ext cx="2437440" cy="10953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2025" lIns="264125" spcFirstLastPara="1" rIns="264125" wrap="square" tIns="132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885680" y="3606720"/>
            <a:ext cx="23659500" cy="7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2025" lIns="264125" spcFirstLastPara="1" rIns="264125" wrap="square" tIns="1320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23774040" y="156480"/>
            <a:ext cx="205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00" lIns="260000" spcFirstLastPara="1" rIns="260000" wrap="square" tIns="1300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52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WZdKFGUjNCbeJF8t12gEx4nHunftEefM/view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3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MzUXELbO-8w0D3BSRjVzCZ6-GRXJTYe9/view" TargetMode="External"/><Relationship Id="rId4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24.jpg"/><Relationship Id="rId7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6524300" y="2512013"/>
            <a:ext cx="14605800" cy="21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Efficient Vision and Language Models for Autonomous Systems</a:t>
            </a:r>
            <a:endParaRPr b="1" sz="7000"/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8618750" y="5665500"/>
            <a:ext cx="10416900" cy="44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</a:rPr>
              <a:t>Sandesh Bharadwaj</a:t>
            </a:r>
            <a:endParaRPr sz="4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Master’s Thesis Defense - April 16, 2024</a:t>
            </a:r>
            <a:endParaRPr sz="4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Computer Science</a:t>
            </a:r>
            <a:endParaRPr sz="4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sandeshb@bu.edu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Introduction</a:t>
            </a:r>
            <a:endParaRPr b="1" sz="6400"/>
          </a:p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1885675" y="2924500"/>
            <a:ext cx="14573400" cy="761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Research Contributions: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</a:rPr>
              <a:t>1. How to achieve robust vision-based systems optimized for safety and efficiency in dynamic environments?</a:t>
            </a:r>
            <a:endParaRPr sz="4500">
              <a:solidFill>
                <a:schemeClr val="dk1"/>
              </a:solidFill>
            </a:endParaRPr>
          </a:p>
          <a:p>
            <a:pPr indent="-514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Evaluation of vision-based models for deployment on edge and cloud within CARLA</a:t>
            </a:r>
            <a:endParaRPr sz="4500">
              <a:solidFill>
                <a:schemeClr val="dk1"/>
              </a:solidFill>
            </a:endParaRPr>
          </a:p>
          <a:p>
            <a:pPr indent="-514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b="1" lang="en" sz="4500">
                <a:solidFill>
                  <a:schemeClr val="dk1"/>
                </a:solidFill>
              </a:rPr>
              <a:t>‘Routing’ </a:t>
            </a:r>
            <a:r>
              <a:rPr lang="en" sz="4500">
                <a:solidFill>
                  <a:schemeClr val="dk1"/>
                </a:solidFill>
              </a:rPr>
              <a:t>policy that offloads inference to local or cloud devices based on situation.</a:t>
            </a:r>
            <a:endParaRPr sz="4500">
              <a:solidFill>
                <a:schemeClr val="dk1"/>
              </a:solidFill>
            </a:endParaRPr>
          </a:p>
          <a:p>
            <a:pPr indent="-514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New CARLA Metric: </a:t>
            </a:r>
            <a:r>
              <a:rPr b="1" lang="en" sz="4500">
                <a:solidFill>
                  <a:schemeClr val="dk1"/>
                </a:solidFill>
              </a:rPr>
              <a:t>E</a:t>
            </a:r>
            <a:r>
              <a:rPr lang="en" sz="4500">
                <a:solidFill>
                  <a:schemeClr val="dk1"/>
                </a:solidFill>
              </a:rPr>
              <a:t>cological </a:t>
            </a:r>
            <a:r>
              <a:rPr b="1" lang="en" sz="4500">
                <a:solidFill>
                  <a:schemeClr val="dk1"/>
                </a:solidFill>
              </a:rPr>
              <a:t>N</a:t>
            </a:r>
            <a:r>
              <a:rPr lang="en" sz="4500">
                <a:solidFill>
                  <a:schemeClr val="dk1"/>
                </a:solidFill>
              </a:rPr>
              <a:t>avigation </a:t>
            </a:r>
            <a:r>
              <a:rPr b="1" lang="en" sz="4500">
                <a:solidFill>
                  <a:schemeClr val="dk1"/>
                </a:solidFill>
              </a:rPr>
              <a:t>S</a:t>
            </a:r>
            <a:r>
              <a:rPr lang="en" sz="4500">
                <a:solidFill>
                  <a:schemeClr val="dk1"/>
                </a:solidFill>
              </a:rPr>
              <a:t>core (</a:t>
            </a:r>
            <a:r>
              <a:rPr b="1" lang="en" sz="4500">
                <a:solidFill>
                  <a:schemeClr val="dk1"/>
                </a:solidFill>
              </a:rPr>
              <a:t>ENS</a:t>
            </a:r>
            <a:r>
              <a:rPr lang="en" sz="4500">
                <a:solidFill>
                  <a:schemeClr val="dk1"/>
                </a:solidFill>
              </a:rPr>
              <a:t>)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Accounts for consequences of route deviations and energy consumption on driving agent effectiveness.</a:t>
            </a:r>
            <a:endParaRPr sz="4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Introduction</a:t>
            </a:r>
            <a:endParaRPr b="1" sz="6400"/>
          </a:p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1885675" y="2924500"/>
            <a:ext cx="14666100" cy="860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Research Contributions: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2. How to assess the efficacy of LMs for autonomous driving?</a:t>
            </a:r>
            <a:endParaRPr sz="4300">
              <a:solidFill>
                <a:schemeClr val="dk1"/>
              </a:solidFill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➢"/>
            </a:pPr>
            <a:r>
              <a:rPr i="1" lang="en" sz="4300">
                <a:solidFill>
                  <a:schemeClr val="dk1"/>
                </a:solidFill>
              </a:rPr>
              <a:t>Novel dataset</a:t>
            </a:r>
            <a:r>
              <a:rPr lang="en" sz="4300">
                <a:solidFill>
                  <a:schemeClr val="dk1"/>
                </a:solidFill>
              </a:rPr>
              <a:t> to evaluate </a:t>
            </a:r>
            <a:r>
              <a:rPr lang="en" sz="4300">
                <a:solidFill>
                  <a:schemeClr val="dk1"/>
                </a:solidFill>
              </a:rPr>
              <a:t>performance of LLMs and VLMs for autonomous driving.</a:t>
            </a:r>
            <a:endParaRPr sz="4300">
              <a:solidFill>
                <a:schemeClr val="dk1"/>
              </a:solidFill>
            </a:endParaRPr>
          </a:p>
          <a:p>
            <a:pPr indent="-501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■"/>
            </a:pPr>
            <a:r>
              <a:rPr lang="en" sz="4300">
                <a:solidFill>
                  <a:schemeClr val="dk1"/>
                </a:solidFill>
              </a:rPr>
              <a:t>Questions commonly found on learner’s license examinations.</a:t>
            </a:r>
            <a:endParaRPr sz="4300">
              <a:solidFill>
                <a:schemeClr val="dk1"/>
              </a:solidFill>
            </a:endParaRPr>
          </a:p>
          <a:p>
            <a:pPr indent="-501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■"/>
            </a:pPr>
            <a:r>
              <a:rPr lang="en" sz="4300">
                <a:solidFill>
                  <a:schemeClr val="dk1"/>
                </a:solidFill>
              </a:rPr>
              <a:t>Driving manuals from all 50 states and districts in the US.</a:t>
            </a:r>
            <a:endParaRPr sz="4300">
              <a:solidFill>
                <a:schemeClr val="dk1"/>
              </a:solidFill>
            </a:endParaRPr>
          </a:p>
          <a:p>
            <a:pPr indent="-501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■"/>
            </a:pPr>
            <a:r>
              <a:rPr lang="en" sz="4300">
                <a:solidFill>
                  <a:schemeClr val="dk1"/>
                </a:solidFill>
              </a:rPr>
              <a:t>Straightforward truth-false assertions to complex reasoning-based queries.</a:t>
            </a:r>
            <a:endParaRPr sz="4300">
              <a:solidFill>
                <a:schemeClr val="dk1"/>
              </a:solidFill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➢"/>
            </a:pPr>
            <a:r>
              <a:rPr lang="en" sz="4300">
                <a:solidFill>
                  <a:schemeClr val="dk1"/>
                </a:solidFill>
              </a:rPr>
              <a:t>Evaluations of tiny (small-scale) LLMs on this dataset</a:t>
            </a:r>
            <a:endParaRPr sz="4300">
              <a:solidFill>
                <a:schemeClr val="dk1"/>
              </a:solidFill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➢"/>
            </a:pPr>
            <a:r>
              <a:rPr lang="en" sz="4300">
                <a:solidFill>
                  <a:schemeClr val="dk1"/>
                </a:solidFill>
              </a:rPr>
              <a:t>LMs must achieve minimum score of 80% to pass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6413100" y="2512101"/>
            <a:ext cx="14605800" cy="77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400"/>
              <a:t>Related Work</a:t>
            </a:r>
            <a:endParaRPr b="1" sz="8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Imitation Learning</a:t>
            </a:r>
            <a:endParaRPr b="1" sz="6400"/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1885675" y="2924500"/>
            <a:ext cx="6807300" cy="79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Given: Expert / Experts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Goal: train a policy to mimic expert actions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How?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Figure out the best mapping between state (feature) and action (labels).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Imitation learning usually done through behavior cloning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599" y="2924500"/>
            <a:ext cx="16504177" cy="65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13919875" y="9656800"/>
            <a:ext cx="9916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Taken from “End-to-end Driving via Conditional Imitation Learning”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Imitation Learning</a:t>
            </a:r>
            <a:endParaRPr b="1" sz="6400"/>
          </a:p>
        </p:txBody>
      </p:sp>
      <p:sp>
        <p:nvSpPr>
          <p:cNvPr id="163" name="Google Shape;163;p27"/>
          <p:cNvSpPr txBox="1"/>
          <p:nvPr/>
        </p:nvSpPr>
        <p:spPr>
          <a:xfrm>
            <a:off x="1885675" y="10811575"/>
            <a:ext cx="9916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End-to-end Driving via Conditional Imitation Learning</a:t>
            </a:r>
            <a:endParaRPr sz="2600"/>
          </a:p>
        </p:txBody>
      </p:sp>
      <p:pic>
        <p:nvPicPr>
          <p:cNvPr id="164" name="Google Shape;164;p27" title="CIL c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826" y="2888350"/>
            <a:ext cx="9916200" cy="743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9725" y="2888350"/>
            <a:ext cx="9916200" cy="765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17141750" y="10811575"/>
            <a:ext cx="697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ALVINN: The first autonomous land vehicle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Task Offloading</a:t>
            </a:r>
            <a:endParaRPr b="1" sz="6400"/>
          </a:p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885675" y="2924500"/>
            <a:ext cx="10754700" cy="840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➢"/>
            </a:pPr>
            <a:r>
              <a:rPr lang="en" sz="4200">
                <a:solidFill>
                  <a:schemeClr val="dk1"/>
                </a:solidFill>
              </a:rPr>
              <a:t>Task Offloading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Leverage cloud capacity for advanced hardware and large models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Leverage edge devices for real-time computing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Offload based on requirement.</a:t>
            </a:r>
            <a:endParaRPr sz="4200">
              <a:solidFill>
                <a:schemeClr val="dk1"/>
              </a:solidFill>
            </a:endParaRPr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➢"/>
            </a:pPr>
            <a:r>
              <a:rPr lang="en" sz="4200">
                <a:solidFill>
                  <a:schemeClr val="dk1"/>
                </a:solidFill>
              </a:rPr>
              <a:t>Existing research: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Hybrid approaches for efficient query selection.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Does not account for computational delay.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Not suitable for real-time dynamic environments.</a:t>
            </a:r>
            <a:endParaRPr sz="4200">
              <a:solidFill>
                <a:schemeClr val="dk1"/>
              </a:solidFill>
            </a:endParaRPr>
          </a:p>
        </p:txBody>
      </p:sp>
      <p:pic>
        <p:nvPicPr>
          <p:cNvPr descr="Fig. 1"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0300" y="2795601"/>
            <a:ext cx="14306327" cy="85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13904525" y="11830650"/>
            <a:ext cx="87669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Taken from “A new task offloading algorithm in edge computing”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Energy-Efficient Models</a:t>
            </a:r>
            <a:endParaRPr b="1" sz="6400"/>
          </a:p>
        </p:txBody>
      </p:sp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1885675" y="2924500"/>
            <a:ext cx="10754700" cy="946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88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➢"/>
            </a:pPr>
            <a:r>
              <a:rPr lang="en" sz="4100">
                <a:solidFill>
                  <a:schemeClr val="dk1"/>
                </a:solidFill>
              </a:rPr>
              <a:t>Energy-efficient models</a:t>
            </a:r>
            <a:endParaRPr sz="4100">
              <a:solidFill>
                <a:schemeClr val="dk1"/>
              </a:solidFill>
            </a:endParaRPr>
          </a:p>
          <a:p>
            <a:pPr indent="-488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■"/>
            </a:pPr>
            <a:r>
              <a:rPr lang="en" sz="4100">
                <a:solidFill>
                  <a:schemeClr val="dk1"/>
                </a:solidFill>
              </a:rPr>
              <a:t>Optimize computational efficiency, resource utilization.</a:t>
            </a:r>
            <a:endParaRPr sz="4100">
              <a:solidFill>
                <a:schemeClr val="dk1"/>
              </a:solidFill>
            </a:endParaRPr>
          </a:p>
          <a:p>
            <a:pPr indent="-488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■"/>
            </a:pPr>
            <a:r>
              <a:rPr lang="en" sz="4100">
                <a:solidFill>
                  <a:schemeClr val="dk1"/>
                </a:solidFill>
              </a:rPr>
              <a:t>Reduce carbon emissions.</a:t>
            </a:r>
            <a:endParaRPr sz="4100">
              <a:solidFill>
                <a:schemeClr val="dk1"/>
              </a:solidFill>
            </a:endParaRPr>
          </a:p>
          <a:p>
            <a:pPr indent="-488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➢"/>
            </a:pPr>
            <a:r>
              <a:rPr lang="en" sz="4100">
                <a:solidFill>
                  <a:schemeClr val="dk1"/>
                </a:solidFill>
              </a:rPr>
              <a:t>How to use efficient models?</a:t>
            </a:r>
            <a:endParaRPr sz="4100">
              <a:solidFill>
                <a:schemeClr val="dk1"/>
              </a:solidFill>
            </a:endParaRPr>
          </a:p>
          <a:p>
            <a:pPr indent="-488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■"/>
            </a:pPr>
            <a:r>
              <a:rPr lang="en" sz="4100">
                <a:solidFill>
                  <a:schemeClr val="dk1"/>
                </a:solidFill>
              </a:rPr>
              <a:t>Model Pruning:</a:t>
            </a:r>
            <a:endParaRPr sz="4100">
              <a:solidFill>
                <a:schemeClr val="dk1"/>
              </a:solidFill>
            </a:endParaRPr>
          </a:p>
          <a:p>
            <a:pPr indent="-4889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" sz="4100">
                <a:solidFill>
                  <a:schemeClr val="dk1"/>
                </a:solidFill>
              </a:rPr>
              <a:t>Remove unnecessary parameters from trained models.</a:t>
            </a:r>
            <a:endParaRPr sz="4100">
              <a:solidFill>
                <a:schemeClr val="dk1"/>
              </a:solidFill>
            </a:endParaRPr>
          </a:p>
          <a:p>
            <a:pPr indent="-488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■"/>
            </a:pPr>
            <a:r>
              <a:rPr lang="en" sz="4100">
                <a:solidFill>
                  <a:schemeClr val="dk1"/>
                </a:solidFill>
              </a:rPr>
              <a:t>Model Quantization:</a:t>
            </a:r>
            <a:endParaRPr sz="4100">
              <a:solidFill>
                <a:schemeClr val="dk1"/>
              </a:solidFill>
            </a:endParaRPr>
          </a:p>
          <a:p>
            <a:pPr indent="-4889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" sz="4100">
                <a:solidFill>
                  <a:schemeClr val="dk1"/>
                </a:solidFill>
              </a:rPr>
              <a:t>Allows use of large models with lower-precision weights.</a:t>
            </a:r>
            <a:endParaRPr sz="4100">
              <a:solidFill>
                <a:schemeClr val="dk1"/>
              </a:solidFill>
            </a:endParaRPr>
          </a:p>
          <a:p>
            <a:pPr indent="-488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■"/>
            </a:pPr>
            <a:r>
              <a:rPr lang="en" sz="4100">
                <a:solidFill>
                  <a:schemeClr val="dk1"/>
                </a:solidFill>
              </a:rPr>
              <a:t>Disadvantages:</a:t>
            </a:r>
            <a:endParaRPr sz="4100">
              <a:solidFill>
                <a:schemeClr val="dk1"/>
              </a:solidFill>
            </a:endParaRPr>
          </a:p>
          <a:p>
            <a:pPr indent="-4889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" sz="4100">
                <a:solidFill>
                  <a:schemeClr val="dk1"/>
                </a:solidFill>
              </a:rPr>
              <a:t>Loss of model performance</a:t>
            </a:r>
            <a:endParaRPr sz="4100">
              <a:solidFill>
                <a:schemeClr val="dk1"/>
              </a:solidFill>
            </a:endParaRPr>
          </a:p>
          <a:p>
            <a:pPr indent="-4889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" sz="4100">
                <a:solidFill>
                  <a:schemeClr val="dk1"/>
                </a:solidFill>
              </a:rPr>
              <a:t>Task-specific optimization required.</a:t>
            </a:r>
            <a:endParaRPr sz="4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13904525" y="11633275"/>
            <a:ext cx="87669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50996" l="1820" r="8949" t="2342"/>
          <a:stretch/>
        </p:blipFill>
        <p:spPr>
          <a:xfrm>
            <a:off x="11877775" y="2804475"/>
            <a:ext cx="14710650" cy="61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13480325" y="8908325"/>
            <a:ext cx="1343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Model Pruning                                           Model Quantization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Energy-Efficient Models</a:t>
            </a:r>
            <a:endParaRPr b="1" sz="6400"/>
          </a:p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1885675" y="2924500"/>
            <a:ext cx="9167400" cy="62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514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Efficient Architectures: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Low-power.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Low-complexity.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Balance between efficiency and accuracy.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Optimized for edge devices.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EfficientNet, MobileNet.</a:t>
            </a:r>
            <a:endParaRPr sz="4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2131875" y="10086625"/>
            <a:ext cx="1343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MobileNetV1</a:t>
            </a:r>
            <a:endParaRPr sz="3200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3075" y="2629075"/>
            <a:ext cx="15590700" cy="74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Decision-making in Dynamic Environments</a:t>
            </a:r>
            <a:endParaRPr b="1" sz="6400"/>
          </a:p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1885675" y="2924500"/>
            <a:ext cx="9167400" cy="78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514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Reinforcement Learning applied to optimize decision-making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Efficient navigation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Obstacle Avoidance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Path planning</a:t>
            </a:r>
            <a:endParaRPr sz="4500">
              <a:solidFill>
                <a:schemeClr val="dk1"/>
              </a:solidFill>
            </a:endParaRPr>
          </a:p>
          <a:p>
            <a:pPr indent="-514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Disadvantages: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Sim2Real gap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Lack of real-world data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Computational constraints</a:t>
            </a:r>
            <a:endParaRPr sz="4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12131875" y="10086625"/>
            <a:ext cx="1343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Taken from “Learning to Adapt”</a:t>
            </a:r>
            <a:endParaRPr sz="3200"/>
          </a:p>
        </p:txBody>
      </p:sp>
      <p:pic>
        <p:nvPicPr>
          <p:cNvPr id="199" name="Google Shape;199;p31" title="Learning To Adapt C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3813" y="3142438"/>
            <a:ext cx="8969233" cy="67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Language Models</a:t>
            </a:r>
            <a:endParaRPr b="1" sz="6400"/>
          </a:p>
        </p:txBody>
      </p:sp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1885675" y="2924500"/>
            <a:ext cx="9167400" cy="87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➢"/>
            </a:pPr>
            <a:r>
              <a:rPr lang="en" sz="4200">
                <a:solidFill>
                  <a:schemeClr val="dk1"/>
                </a:solidFill>
              </a:rPr>
              <a:t>LMs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Contextual understanding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In-context learning capabilities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Common sense knowledge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Larger LMs (&gt;7B) tend to perform better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Large domain gap</a:t>
            </a:r>
            <a:endParaRPr sz="4200">
              <a:solidFill>
                <a:schemeClr val="dk1"/>
              </a:solidFill>
            </a:endParaRPr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➢"/>
            </a:pPr>
            <a:r>
              <a:rPr lang="en" sz="4200">
                <a:solidFill>
                  <a:schemeClr val="dk1"/>
                </a:solidFill>
              </a:rPr>
              <a:t>Tiny LMs (&lt;7B)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Emergent abilities at small scale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Computational efficiency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Deployable on edge</a:t>
            </a:r>
            <a:endParaRPr sz="4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11635950" y="12514025"/>
            <a:ext cx="897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Taken from “DriveMLM”</a:t>
            </a:r>
            <a:endParaRPr sz="3200"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275" y="964800"/>
            <a:ext cx="10133676" cy="1159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Table of Contents</a:t>
            </a:r>
            <a:endParaRPr b="1" sz="6400"/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1885680" y="3606720"/>
            <a:ext cx="23659500" cy="560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"/>
              <a:t>Introduction</a:t>
            </a:r>
            <a:endParaRPr/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"/>
              <a:t>Related Work</a:t>
            </a:r>
            <a:endParaRPr/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"/>
              <a:t>Task Offloading through Reinforcement Learning</a:t>
            </a:r>
            <a:endParaRPr/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"/>
              <a:t>Passing the Driving Test</a:t>
            </a:r>
            <a:endParaRPr/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Language Models</a:t>
            </a:r>
            <a:endParaRPr b="1" sz="6400"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1885675" y="2924500"/>
            <a:ext cx="9167400" cy="950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➢"/>
            </a:pPr>
            <a:r>
              <a:rPr lang="en" sz="4200">
                <a:solidFill>
                  <a:schemeClr val="dk1"/>
                </a:solidFill>
              </a:rPr>
              <a:t>Finetuning: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Adapting the pre-trained model to specific tasks (partial retraining)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Update parameters of certain layers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Small labelled dataset required for fine-tuning.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Potential for domain mismatch and overfitting.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Dependency</a:t>
            </a:r>
            <a:r>
              <a:rPr lang="en" sz="4200">
                <a:solidFill>
                  <a:schemeClr val="dk1"/>
                </a:solidFill>
              </a:rPr>
              <a:t> on quality and relevance of pre-training.</a:t>
            </a:r>
            <a:endParaRPr sz="4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475" y="3359700"/>
            <a:ext cx="16074125" cy="64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Language Models</a:t>
            </a:r>
            <a:endParaRPr b="1" sz="6400"/>
          </a:p>
        </p:txBody>
      </p:sp>
      <p:sp>
        <p:nvSpPr>
          <p:cNvPr id="220" name="Google Shape;220;p34"/>
          <p:cNvSpPr txBox="1"/>
          <p:nvPr>
            <p:ph idx="1" type="subTitle"/>
          </p:nvPr>
        </p:nvSpPr>
        <p:spPr>
          <a:xfrm>
            <a:off x="1885675" y="2924500"/>
            <a:ext cx="9167400" cy="727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➢"/>
            </a:pPr>
            <a:r>
              <a:rPr lang="en" sz="4200">
                <a:solidFill>
                  <a:schemeClr val="dk1"/>
                </a:solidFill>
              </a:rPr>
              <a:t>Retrieval-Augmented Generation</a:t>
            </a:r>
            <a:r>
              <a:rPr lang="en" sz="4200">
                <a:solidFill>
                  <a:schemeClr val="dk1"/>
                </a:solidFill>
              </a:rPr>
              <a:t>: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Hybrid approach.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Provide contextual information to generative model.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Factual accuracy and contextual relevance.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Risk of noise in retrieval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Computational overhead</a:t>
            </a:r>
            <a:endParaRPr sz="4200">
              <a:solidFill>
                <a:schemeClr val="dk1"/>
              </a:solidFill>
            </a:endParaRPr>
          </a:p>
          <a:p>
            <a:pPr indent="-495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</a:pPr>
            <a:r>
              <a:rPr lang="en" sz="4200">
                <a:solidFill>
                  <a:schemeClr val="dk1"/>
                </a:solidFill>
              </a:rPr>
              <a:t>Design complexity</a:t>
            </a:r>
            <a:endParaRPr sz="4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475" y="3359700"/>
            <a:ext cx="15747274" cy="65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6413100" y="2512101"/>
            <a:ext cx="14605800" cy="77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400"/>
              <a:t>Task Offloading through Reinforcement Learning</a:t>
            </a:r>
            <a:endParaRPr b="1" sz="8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Task Offloading through Reinforcement Learning</a:t>
            </a:r>
            <a:endParaRPr b="1" sz="6400"/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1885675" y="2924500"/>
            <a:ext cx="8106600" cy="786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514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Objective: learn a ‘routing’ policy that can determine dynamic allocation of local and cloud resources.</a:t>
            </a:r>
            <a:endParaRPr sz="4500">
              <a:solidFill>
                <a:schemeClr val="dk1"/>
              </a:solidFill>
            </a:endParaRPr>
          </a:p>
          <a:p>
            <a:pPr indent="-514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Optimize energy efficiency and real-time performance.</a:t>
            </a:r>
            <a:endParaRPr sz="4500">
              <a:solidFill>
                <a:schemeClr val="dk1"/>
              </a:solidFill>
            </a:endParaRPr>
          </a:p>
          <a:p>
            <a:pPr indent="-514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3 policies: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Local driving policy 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Cloud driving policy 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Routing policy </a:t>
            </a:r>
            <a:endParaRPr sz="4500">
              <a:solidFill>
                <a:schemeClr val="dk1"/>
              </a:solidFill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9025" y="2924500"/>
            <a:ext cx="12683324" cy="85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300" y="8391725"/>
            <a:ext cx="547525" cy="8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9713" y="9279750"/>
            <a:ext cx="709750" cy="7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6125" y="9989493"/>
            <a:ext cx="709725" cy="88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Problem Formulation</a:t>
            </a:r>
            <a:endParaRPr b="1" sz="6400"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250" y="3659434"/>
            <a:ext cx="14870749" cy="667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50" y="3569050"/>
            <a:ext cx="12143901" cy="81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0050" y="5090400"/>
            <a:ext cx="3010400" cy="24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Learning Driving Policies for Local and Cloud Settings</a:t>
            </a:r>
            <a:endParaRPr b="1" sz="6400"/>
          </a:p>
        </p:txBody>
      </p:sp>
      <p:sp>
        <p:nvSpPr>
          <p:cNvPr id="250" name="Google Shape;250;p38"/>
          <p:cNvSpPr txBox="1"/>
          <p:nvPr>
            <p:ph idx="1" type="subTitle"/>
          </p:nvPr>
        </p:nvSpPr>
        <p:spPr>
          <a:xfrm>
            <a:off x="1885675" y="2924500"/>
            <a:ext cx="8742900" cy="865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514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General architecture: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Visual semantic feature extractor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MLP to extract goal features</a:t>
            </a:r>
            <a:endParaRPr sz="4500">
              <a:solidFill>
                <a:schemeClr val="dk1"/>
              </a:solidFill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■"/>
            </a:pPr>
            <a:r>
              <a:rPr lang="en" sz="4500">
                <a:solidFill>
                  <a:schemeClr val="dk1"/>
                </a:solidFill>
              </a:rPr>
              <a:t>Goal-conditional module to concatenate image features and goal features and predict agent actions</a:t>
            </a:r>
            <a:endParaRPr sz="4500">
              <a:solidFill>
                <a:schemeClr val="dk1"/>
              </a:solidFill>
            </a:endParaRPr>
          </a:p>
          <a:p>
            <a:pPr indent="-514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➢"/>
            </a:pPr>
            <a:r>
              <a:rPr lang="en" sz="4500">
                <a:solidFill>
                  <a:schemeClr val="dk1"/>
                </a:solidFill>
              </a:rPr>
              <a:t>Local and Cloud policy share common semantic feature extractor.</a:t>
            </a:r>
            <a:endParaRPr sz="4500">
              <a:solidFill>
                <a:schemeClr val="dk1"/>
              </a:solidFill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4525" y="3110850"/>
            <a:ext cx="16092475" cy="72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8150" y="4632925"/>
            <a:ext cx="3321475" cy="27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Learning Routing Policy</a:t>
            </a:r>
            <a:endParaRPr b="1" sz="6400"/>
          </a:p>
        </p:txBody>
      </p:sp>
      <p:sp>
        <p:nvSpPr>
          <p:cNvPr id="258" name="Google Shape;258;p39"/>
          <p:cNvSpPr txBox="1"/>
          <p:nvPr>
            <p:ph idx="1" type="subTitle"/>
          </p:nvPr>
        </p:nvSpPr>
        <p:spPr>
          <a:xfrm>
            <a:off x="1885675" y="2924500"/>
            <a:ext cx="8742900" cy="842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State space 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     - image embeddings + goal features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                        </a:t>
            </a:r>
            <a:endParaRPr sz="3700">
              <a:solidFill>
                <a:schemeClr val="dk1"/>
              </a:solidFill>
            </a:endParaRPr>
          </a:p>
          <a:p>
            <a:pPr indent="-4635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" sz="3700">
                <a:solidFill>
                  <a:schemeClr val="dk1"/>
                </a:solidFill>
              </a:rPr>
              <a:t>a</a:t>
            </a:r>
            <a:r>
              <a:rPr baseline="-25000" lang="en" sz="3700">
                <a:solidFill>
                  <a:schemeClr val="dk1"/>
                </a:solidFill>
              </a:rPr>
              <a:t>i</a:t>
            </a:r>
            <a:r>
              <a:rPr lang="en" sz="3700">
                <a:solidFill>
                  <a:schemeClr val="dk1"/>
                </a:solidFill>
              </a:rPr>
              <a:t> - previous actions</a:t>
            </a:r>
            <a:endParaRPr sz="3700">
              <a:solidFill>
                <a:schemeClr val="dk1"/>
              </a:solidFill>
            </a:endParaRPr>
          </a:p>
          <a:p>
            <a:pPr indent="-4635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" sz="3700">
                <a:solidFill>
                  <a:schemeClr val="dk1"/>
                </a:solidFill>
              </a:rPr>
              <a:t>1</a:t>
            </a:r>
            <a:r>
              <a:rPr baseline="-25000" lang="en" sz="3700">
                <a:solidFill>
                  <a:schemeClr val="dk1"/>
                </a:solidFill>
              </a:rPr>
              <a:t>i</a:t>
            </a:r>
            <a:r>
              <a:rPr lang="en" sz="3700">
                <a:solidFill>
                  <a:schemeClr val="dk1"/>
                </a:solidFill>
              </a:rPr>
              <a:t> - indicator function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Action space: 0/1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Reward function: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Geodesic reward r</a:t>
            </a:r>
            <a:r>
              <a:rPr baseline="-25000" lang="en" sz="3700">
                <a:solidFill>
                  <a:schemeClr val="dk1"/>
                </a:solidFill>
              </a:rPr>
              <a:t>geo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Speed reward r</a:t>
            </a:r>
            <a:r>
              <a:rPr baseline="-25000" lang="en" sz="3700">
                <a:solidFill>
                  <a:schemeClr val="dk1"/>
                </a:solidFill>
              </a:rPr>
              <a:t>speed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Energy disadvantage r</a:t>
            </a:r>
            <a:r>
              <a:rPr baseline="-25000" lang="en" sz="3700">
                <a:solidFill>
                  <a:schemeClr val="dk1"/>
                </a:solidFill>
              </a:rPr>
              <a:t>energy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Collision penalty collision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8450" y="2673825"/>
            <a:ext cx="13094475" cy="87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150" y="2924500"/>
            <a:ext cx="3094917" cy="6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300" y="3627450"/>
            <a:ext cx="637975" cy="5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300" y="4897149"/>
            <a:ext cx="3818443" cy="6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2300" y="10781425"/>
            <a:ext cx="8156626" cy="6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Experiments</a:t>
            </a:r>
            <a:endParaRPr b="1" sz="6400"/>
          </a:p>
        </p:txBody>
      </p:sp>
      <p:sp>
        <p:nvSpPr>
          <p:cNvPr id="269" name="Google Shape;269;p40"/>
          <p:cNvSpPr txBox="1"/>
          <p:nvPr>
            <p:ph idx="1" type="subTitle"/>
          </p:nvPr>
        </p:nvSpPr>
        <p:spPr>
          <a:xfrm>
            <a:off x="1885675" y="2924500"/>
            <a:ext cx="8742900" cy="77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Driving data collected from our custom CARLA environment.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30 vehicles spawned around ego vehicle’s route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Heuristic policy for data collection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Multiple routes across CARLA Town 10 with waypoints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Driving agent follows waypoint from start to destination.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Stops for other vehicles blocking its path, allows them to pass, proceeds along route if clear.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270" name="Google Shape;270;p40"/>
          <p:cNvSpPr txBox="1"/>
          <p:nvPr>
            <p:ph idx="1" type="subTitle"/>
          </p:nvPr>
        </p:nvSpPr>
        <p:spPr>
          <a:xfrm>
            <a:off x="10628575" y="2971050"/>
            <a:ext cx="8310000" cy="61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➢"/>
            </a:pPr>
            <a:r>
              <a:rPr lang="en" sz="3500">
                <a:solidFill>
                  <a:schemeClr val="dk1"/>
                </a:solidFill>
              </a:rPr>
              <a:t>Routing policy:</a:t>
            </a:r>
            <a:endParaRPr sz="3500">
              <a:solidFill>
                <a:schemeClr val="dk1"/>
              </a:solidFill>
            </a:endParaRPr>
          </a:p>
          <a:p>
            <a:pPr indent="-450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■"/>
            </a:pPr>
            <a:r>
              <a:rPr lang="en" sz="3500">
                <a:solidFill>
                  <a:schemeClr val="dk1"/>
                </a:solidFill>
              </a:rPr>
              <a:t>Policy network consists of two hidden layers, each having 16 units. </a:t>
            </a:r>
            <a:endParaRPr sz="3500">
              <a:solidFill>
                <a:schemeClr val="dk1"/>
              </a:solidFill>
            </a:endParaRPr>
          </a:p>
          <a:p>
            <a:pPr indent="-450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■"/>
            </a:pPr>
            <a:r>
              <a:rPr lang="en" sz="3500">
                <a:solidFill>
                  <a:schemeClr val="dk1"/>
                </a:solidFill>
              </a:rPr>
              <a:t>Value</a:t>
            </a:r>
            <a:r>
              <a:rPr lang="en" sz="3500">
                <a:solidFill>
                  <a:schemeClr val="dk1"/>
                </a:solidFill>
              </a:rPr>
              <a:t> network consists of two hidden layers with 256 units each. </a:t>
            </a:r>
            <a:endParaRPr sz="3500">
              <a:solidFill>
                <a:schemeClr val="dk1"/>
              </a:solidFill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➢"/>
            </a:pPr>
            <a:r>
              <a:rPr lang="en" sz="3500">
                <a:solidFill>
                  <a:schemeClr val="dk1"/>
                </a:solidFill>
              </a:rPr>
              <a:t>Training protocol</a:t>
            </a:r>
            <a:endParaRPr sz="3500">
              <a:solidFill>
                <a:schemeClr val="dk1"/>
              </a:solidFill>
            </a:endParaRPr>
          </a:p>
          <a:p>
            <a:pPr indent="-450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■"/>
            </a:pPr>
            <a:r>
              <a:rPr lang="en" sz="3500">
                <a:solidFill>
                  <a:schemeClr val="dk1"/>
                </a:solidFill>
              </a:rPr>
              <a:t>AdamW optimizer, 200 epochs.</a:t>
            </a:r>
            <a:endParaRPr sz="3500">
              <a:solidFill>
                <a:schemeClr val="dk1"/>
              </a:solidFill>
            </a:endParaRPr>
          </a:p>
          <a:p>
            <a:pPr indent="-450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■"/>
            </a:pPr>
            <a:r>
              <a:rPr lang="en" sz="3500">
                <a:solidFill>
                  <a:schemeClr val="dk1"/>
                </a:solidFill>
              </a:rPr>
              <a:t>Routing policy trained for 1000 episodes of 1500 steps max.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3">
            <a:alphaModFix/>
          </a:blip>
          <a:srcRect b="0" l="30682" r="2324" t="0"/>
          <a:stretch/>
        </p:blipFill>
        <p:spPr>
          <a:xfrm>
            <a:off x="18938650" y="3060150"/>
            <a:ext cx="8493349" cy="66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idx="1" type="subTitle"/>
          </p:nvPr>
        </p:nvSpPr>
        <p:spPr>
          <a:xfrm>
            <a:off x="1885675" y="2924500"/>
            <a:ext cx="8436300" cy="842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Ecological Navigation Score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Balance between driving performance and ecological considerations.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P</a:t>
            </a:r>
            <a:r>
              <a:rPr baseline="-25000" lang="en" sz="3700">
                <a:solidFill>
                  <a:schemeClr val="dk1"/>
                </a:solidFill>
              </a:rPr>
              <a:t>E</a:t>
            </a:r>
            <a:r>
              <a:rPr lang="en" sz="3700">
                <a:solidFill>
                  <a:schemeClr val="dk1"/>
                </a:solidFill>
              </a:rPr>
              <a:t> - energy consumption penalty    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P</a:t>
            </a:r>
            <a:r>
              <a:rPr baseline="-25000" lang="en" sz="3700">
                <a:solidFill>
                  <a:schemeClr val="dk1"/>
                </a:solidFill>
              </a:rPr>
              <a:t>I</a:t>
            </a:r>
            <a:r>
              <a:rPr lang="en" sz="3700">
                <a:solidFill>
                  <a:schemeClr val="dk1"/>
                </a:solidFill>
              </a:rPr>
              <a:t> - infraction penalty = 0.5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IC - number of infractions normalized per kilometre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P</a:t>
            </a:r>
            <a:r>
              <a:rPr baseline="-25000" lang="en" sz="3700">
                <a:solidFill>
                  <a:schemeClr val="dk1"/>
                </a:solidFill>
              </a:rPr>
              <a:t>RD</a:t>
            </a:r>
            <a:r>
              <a:rPr lang="en" sz="3700">
                <a:solidFill>
                  <a:schemeClr val="dk1"/>
                </a:solidFill>
              </a:rPr>
              <a:t> - route deviation penalty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ϵ</a:t>
            </a:r>
            <a:r>
              <a:rPr baseline="-25000" lang="en" sz="3700">
                <a:solidFill>
                  <a:schemeClr val="dk1"/>
                </a:solidFill>
              </a:rPr>
              <a:t>RD</a:t>
            </a:r>
            <a:r>
              <a:rPr lang="en" sz="3700">
                <a:solidFill>
                  <a:schemeClr val="dk1"/>
                </a:solidFill>
              </a:rPr>
              <a:t> - route deviation threshold</a:t>
            </a:r>
            <a:br>
              <a:rPr lang="en" sz="3700">
                <a:solidFill>
                  <a:schemeClr val="dk1"/>
                </a:solidFill>
              </a:rPr>
            </a:br>
            <a:r>
              <a:rPr lang="en" sz="3700">
                <a:solidFill>
                  <a:schemeClr val="dk1"/>
                </a:solidFill>
              </a:rPr>
              <a:t>     = 30m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RC - route completion (%)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Run-Time - FPS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1850" y="5296300"/>
            <a:ext cx="3556275" cy="1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Evaluation Metrics</a:t>
            </a:r>
            <a:endParaRPr b="1" sz="6400"/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4">
            <a:alphaModFix/>
          </a:blip>
          <a:srcRect b="0" l="30682" r="2324" t="0"/>
          <a:stretch/>
        </p:blipFill>
        <p:spPr>
          <a:xfrm>
            <a:off x="18938650" y="3060150"/>
            <a:ext cx="8493349" cy="66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1850" y="2773925"/>
            <a:ext cx="5998150" cy="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0000" y="7384300"/>
            <a:ext cx="5202650" cy="20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0150" y="6314350"/>
            <a:ext cx="12941849" cy="7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 rotWithShape="1">
          <a:blip r:embed="rId4">
            <a:alphaModFix/>
          </a:blip>
          <a:srcRect b="23588" l="0" r="0" t="0"/>
          <a:stretch/>
        </p:blipFill>
        <p:spPr>
          <a:xfrm>
            <a:off x="7052550" y="1348075"/>
            <a:ext cx="8185000" cy="75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>
            <p:ph idx="1" type="subTitle"/>
          </p:nvPr>
        </p:nvSpPr>
        <p:spPr>
          <a:xfrm>
            <a:off x="730525" y="2559700"/>
            <a:ext cx="6423300" cy="763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➢"/>
            </a:pPr>
            <a:r>
              <a:rPr lang="en" sz="2900">
                <a:solidFill>
                  <a:schemeClr val="dk1"/>
                </a:solidFill>
              </a:rPr>
              <a:t>Cloud-only model has 0 ENS score, due to usage of cloud, which is ecologically inappropriate.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➢"/>
            </a:pPr>
            <a:r>
              <a:rPr lang="en" sz="2900">
                <a:solidFill>
                  <a:schemeClr val="dk1"/>
                </a:solidFill>
              </a:rPr>
              <a:t>Routing models perform well</a:t>
            </a:r>
            <a:endParaRPr sz="2900">
              <a:solidFill>
                <a:schemeClr val="dk1"/>
              </a:solidFill>
            </a:endParaRPr>
          </a:p>
          <a:p>
            <a:pPr indent="-412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■"/>
            </a:pPr>
            <a:r>
              <a:rPr lang="en" sz="2900">
                <a:solidFill>
                  <a:schemeClr val="dk1"/>
                </a:solidFill>
              </a:rPr>
              <a:t>High ENS score and RC score.</a:t>
            </a:r>
            <a:endParaRPr sz="2900">
              <a:solidFill>
                <a:schemeClr val="dk1"/>
              </a:solidFill>
            </a:endParaRPr>
          </a:p>
          <a:p>
            <a:pPr indent="-412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■"/>
            </a:pPr>
            <a:r>
              <a:rPr lang="en" sz="2900">
                <a:solidFill>
                  <a:schemeClr val="dk1"/>
                </a:solidFill>
              </a:rPr>
              <a:t>Potential for efficient inference through RL-based switch</a:t>
            </a:r>
            <a:endParaRPr sz="2900">
              <a:solidFill>
                <a:schemeClr val="dk1"/>
              </a:solidFill>
            </a:endParaRPr>
          </a:p>
          <a:p>
            <a:pPr indent="-412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■"/>
            </a:pPr>
            <a:r>
              <a:rPr lang="en" sz="2900">
                <a:solidFill>
                  <a:schemeClr val="dk1"/>
                </a:solidFill>
              </a:rPr>
              <a:t>Routing models also see significant reward progression through training.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➢"/>
            </a:pPr>
            <a:r>
              <a:rPr lang="en" sz="2900">
                <a:solidFill>
                  <a:schemeClr val="dk1"/>
                </a:solidFill>
              </a:rPr>
              <a:t>Local models must be improved in order to improve the performance of routers as well.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89" name="Google Shape;289;p42"/>
          <p:cNvSpPr txBox="1"/>
          <p:nvPr>
            <p:ph type="title"/>
          </p:nvPr>
        </p:nvSpPr>
        <p:spPr>
          <a:xfrm>
            <a:off x="730530" y="822925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Results</a:t>
            </a:r>
            <a:endParaRPr b="1" sz="6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6413100" y="2512101"/>
            <a:ext cx="14605800" cy="77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400"/>
              <a:t>Introduction</a:t>
            </a:r>
            <a:endParaRPr b="1" sz="8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6413100" y="2512101"/>
            <a:ext cx="14605800" cy="77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400"/>
              <a:t>Language Models</a:t>
            </a:r>
            <a:endParaRPr b="1" sz="8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idx="1" type="subTitle"/>
          </p:nvPr>
        </p:nvSpPr>
        <p:spPr>
          <a:xfrm>
            <a:off x="1885675" y="2924500"/>
            <a:ext cx="7659600" cy="77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Current research incorporates language into autonomous driving pipelines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Do not showcase LM level of understanding about common driving rules known and followed by humans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Important to understand potential for hallucination and bias in LMs before integration.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How to do this?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300" name="Google Shape;300;p44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LLMs and Autonomous Driving</a:t>
            </a:r>
            <a:endParaRPr b="1" sz="6400"/>
          </a:p>
        </p:txBody>
      </p:sp>
      <p:pic>
        <p:nvPicPr>
          <p:cNvPr id="301" name="Google Shape;301;p44"/>
          <p:cNvPicPr preferRelativeResize="0"/>
          <p:nvPr/>
        </p:nvPicPr>
        <p:blipFill rotWithShape="1">
          <a:blip r:embed="rId3">
            <a:alphaModFix/>
          </a:blip>
          <a:srcRect b="0" l="1893" r="1009" t="0"/>
          <a:stretch/>
        </p:blipFill>
        <p:spPr>
          <a:xfrm>
            <a:off x="10072175" y="2924500"/>
            <a:ext cx="17359826" cy="64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/>
          <p:nvPr/>
        </p:nvSpPr>
        <p:spPr>
          <a:xfrm>
            <a:off x="15299679" y="9328525"/>
            <a:ext cx="690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Taken from “Drive like a Human”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idx="1" type="subTitle"/>
          </p:nvPr>
        </p:nvSpPr>
        <p:spPr>
          <a:xfrm>
            <a:off x="1885675" y="2924500"/>
            <a:ext cx="7659600" cy="711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New Dataset for driving benchmark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38,452 single-correct QA pairs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TextQA - text-based question-answer pairs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VisualQA - image-question-answer triplets. High resolution images (1080p)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11:9 split between TextQA and VisualQA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308" name="Google Shape;308;p45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Dataset</a:t>
            </a:r>
            <a:endParaRPr b="1" sz="6400"/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1200" y="2630125"/>
            <a:ext cx="16680801" cy="107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idx="1" type="subTitle"/>
          </p:nvPr>
        </p:nvSpPr>
        <p:spPr>
          <a:xfrm>
            <a:off x="1885675" y="2924500"/>
            <a:ext cx="7659600" cy="580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TextQA categorization by question type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True-False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Multiple-Choice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Categorization by style: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Complete the Sentence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Find the Correct/Incorrect Option.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Fill in the Blank.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315" name="Google Shape;315;p46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Dataset</a:t>
            </a:r>
            <a:endParaRPr b="1" sz="6400"/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8025" y="2721100"/>
            <a:ext cx="16913975" cy="101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idx="1" type="subTitle"/>
          </p:nvPr>
        </p:nvSpPr>
        <p:spPr>
          <a:xfrm>
            <a:off x="1885675" y="2924500"/>
            <a:ext cx="7659600" cy="3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Categorization by level of difficulty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Easy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Medium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Hard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322" name="Google Shape;322;p47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Dataset</a:t>
            </a:r>
            <a:endParaRPr b="1" sz="6400"/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9100" y="2924500"/>
            <a:ext cx="16862900" cy="101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idx="1" type="subTitle"/>
          </p:nvPr>
        </p:nvSpPr>
        <p:spPr>
          <a:xfrm>
            <a:off x="1885675" y="2924500"/>
            <a:ext cx="7659600" cy="760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Driving Manuals of all 50 states and federal districts in the United States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PDF</a:t>
            </a:r>
            <a:endParaRPr sz="3700">
              <a:solidFill>
                <a:schemeClr val="dk1"/>
              </a:solidFill>
            </a:endParaRPr>
          </a:p>
          <a:p>
            <a:pPr indent="-463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</a:pPr>
            <a:r>
              <a:rPr lang="en" sz="3700">
                <a:solidFill>
                  <a:schemeClr val="dk1"/>
                </a:solidFill>
              </a:rPr>
              <a:t>Text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700">
                <a:solidFill>
                  <a:schemeClr val="dk1"/>
                </a:solidFill>
              </a:rPr>
              <a:t>Test sets for TextQA and VisualQA, consisting of 200 questions each, sampled across all difficulty levels.</a:t>
            </a:r>
            <a:endParaRPr sz="37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➢"/>
            </a:pPr>
            <a:r>
              <a:rPr lang="en" sz="3200">
                <a:solidFill>
                  <a:schemeClr val="dk1"/>
                </a:solidFill>
              </a:rPr>
              <a:t>Minimum score of 80% required to pass test. (human-level understanding)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329" name="Google Shape;329;p48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Dataset</a:t>
            </a:r>
            <a:endParaRPr b="1" sz="6400"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775" y="2780450"/>
            <a:ext cx="16964225" cy="10103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idx="1" type="subTitle"/>
          </p:nvPr>
        </p:nvSpPr>
        <p:spPr>
          <a:xfrm>
            <a:off x="1885675" y="2924500"/>
            <a:ext cx="8145900" cy="728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➢"/>
            </a:pPr>
            <a:r>
              <a:rPr lang="en" sz="3200">
                <a:solidFill>
                  <a:schemeClr val="dk1"/>
                </a:solidFill>
              </a:rPr>
              <a:t>We only select Tiny LLMs (&lt;=7B params).</a:t>
            </a:r>
            <a:endParaRPr sz="3200">
              <a:solidFill>
                <a:schemeClr val="dk1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➢"/>
            </a:pPr>
            <a:r>
              <a:rPr lang="en" sz="3200">
                <a:solidFill>
                  <a:schemeClr val="dk1"/>
                </a:solidFill>
              </a:rPr>
              <a:t>Prefer choosing chat versions over base models, better suited for prompting.</a:t>
            </a:r>
            <a:endParaRPr sz="3200">
              <a:solidFill>
                <a:schemeClr val="dk1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➢"/>
            </a:pPr>
            <a:r>
              <a:rPr lang="en" sz="3200">
                <a:solidFill>
                  <a:schemeClr val="dk1"/>
                </a:solidFill>
              </a:rPr>
              <a:t>For all experiments</a:t>
            </a:r>
            <a:endParaRPr sz="3200">
              <a:solidFill>
                <a:schemeClr val="dk1"/>
              </a:solidFill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</a:rPr>
              <a:t>TinyLlama (1.1B params)</a:t>
            </a:r>
            <a:endParaRPr sz="3200">
              <a:solidFill>
                <a:schemeClr val="dk1"/>
              </a:solidFill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</a:rPr>
              <a:t>Gemma 2B (2B params)</a:t>
            </a:r>
            <a:endParaRPr sz="3200">
              <a:solidFill>
                <a:schemeClr val="dk1"/>
              </a:solidFill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</a:rPr>
              <a:t>Phi 2 (2.7B)</a:t>
            </a:r>
            <a:endParaRPr sz="3200">
              <a:solidFill>
                <a:schemeClr val="dk1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➢"/>
            </a:pPr>
            <a:r>
              <a:rPr lang="en" sz="3200">
                <a:solidFill>
                  <a:schemeClr val="dk1"/>
                </a:solidFill>
              </a:rPr>
              <a:t>Baselines include previous models and two additional models:</a:t>
            </a:r>
            <a:endParaRPr sz="3200">
              <a:solidFill>
                <a:schemeClr val="dk1"/>
              </a:solidFill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</a:rPr>
              <a:t>Gemma 7B (7B params)</a:t>
            </a:r>
            <a:endParaRPr sz="3200">
              <a:solidFill>
                <a:schemeClr val="dk1"/>
              </a:solidFill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</a:rPr>
              <a:t>Phi 1.5B (1.3B params)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36" name="Google Shape;336;p49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Passing the Driving Test - Choose your LLMs</a:t>
            </a:r>
            <a:endParaRPr b="1" sz="6400"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2237" y="2756175"/>
            <a:ext cx="8952412" cy="4301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1223" y="7057433"/>
            <a:ext cx="5761367" cy="367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8975" y="2756175"/>
            <a:ext cx="8553264" cy="430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Passing the Driving Test - Experiments</a:t>
            </a:r>
            <a:endParaRPr b="1" sz="6400"/>
          </a:p>
        </p:txBody>
      </p:sp>
      <p:sp>
        <p:nvSpPr>
          <p:cNvPr id="345" name="Google Shape;345;p50"/>
          <p:cNvSpPr txBox="1"/>
          <p:nvPr>
            <p:ph idx="1" type="subTitle"/>
          </p:nvPr>
        </p:nvSpPr>
        <p:spPr>
          <a:xfrm>
            <a:off x="1885675" y="2924500"/>
            <a:ext cx="7801500" cy="48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➢"/>
            </a:pPr>
            <a:r>
              <a:rPr lang="en" sz="3500">
                <a:solidFill>
                  <a:schemeClr val="dk1"/>
                </a:solidFill>
              </a:rPr>
              <a:t>3 sets of experiments, 2 subsets for each</a:t>
            </a:r>
            <a:endParaRPr sz="3500">
              <a:solidFill>
                <a:schemeClr val="dk1"/>
              </a:solidFill>
            </a:endParaRPr>
          </a:p>
          <a:p>
            <a:pPr indent="-450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■"/>
            </a:pPr>
            <a:r>
              <a:rPr lang="en" sz="3500">
                <a:solidFill>
                  <a:schemeClr val="dk1"/>
                </a:solidFill>
              </a:rPr>
              <a:t>Subsets are experiments w/ and w/o Chain-Of-Thought Reasoning</a:t>
            </a:r>
            <a:endParaRPr sz="3500">
              <a:solidFill>
                <a:schemeClr val="dk1"/>
              </a:solidFill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➢"/>
            </a:pPr>
            <a:r>
              <a:rPr lang="en" sz="3500">
                <a:solidFill>
                  <a:schemeClr val="dk1"/>
                </a:solidFill>
              </a:rPr>
              <a:t>Baseline evaluations</a:t>
            </a:r>
            <a:endParaRPr sz="3500">
              <a:solidFill>
                <a:schemeClr val="dk1"/>
              </a:solidFill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➢"/>
            </a:pPr>
            <a:r>
              <a:rPr lang="en" sz="3500">
                <a:solidFill>
                  <a:schemeClr val="dk1"/>
                </a:solidFill>
              </a:rPr>
              <a:t>Fine-tuning on TextQA</a:t>
            </a:r>
            <a:endParaRPr sz="3500">
              <a:solidFill>
                <a:schemeClr val="dk1"/>
              </a:solidFill>
            </a:endParaRPr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➢"/>
            </a:pPr>
            <a:r>
              <a:rPr lang="en" sz="3500">
                <a:solidFill>
                  <a:schemeClr val="dk1"/>
                </a:solidFill>
              </a:rPr>
              <a:t>Use of Context (RAG)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346" name="Google Shape;346;p50"/>
          <p:cNvSpPr txBox="1"/>
          <p:nvPr>
            <p:ph idx="1" type="subTitle"/>
          </p:nvPr>
        </p:nvSpPr>
        <p:spPr>
          <a:xfrm>
            <a:off x="14064575" y="2924500"/>
            <a:ext cx="9707400" cy="54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➢"/>
            </a:pPr>
            <a:r>
              <a:rPr lang="en" sz="3500">
                <a:solidFill>
                  <a:schemeClr val="dk1"/>
                </a:solidFill>
              </a:rPr>
              <a:t>Training Protocol:</a:t>
            </a:r>
            <a:endParaRPr sz="3500">
              <a:solidFill>
                <a:schemeClr val="dk1"/>
              </a:solidFill>
            </a:endParaRPr>
          </a:p>
          <a:p>
            <a:pPr indent="-450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■"/>
            </a:pPr>
            <a:r>
              <a:rPr lang="en" sz="3500">
                <a:solidFill>
                  <a:schemeClr val="dk1"/>
                </a:solidFill>
              </a:rPr>
              <a:t>TextQA subset - 17,456 questions. </a:t>
            </a:r>
            <a:endParaRPr sz="3500">
              <a:solidFill>
                <a:schemeClr val="dk1"/>
              </a:solidFill>
            </a:endParaRPr>
          </a:p>
          <a:p>
            <a:pPr indent="-450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■"/>
            </a:pPr>
            <a:r>
              <a:rPr lang="en" sz="3500">
                <a:solidFill>
                  <a:schemeClr val="dk1"/>
                </a:solidFill>
              </a:rPr>
              <a:t>Each LLM follows prompt template used during pre-training.</a:t>
            </a:r>
            <a:endParaRPr sz="3500">
              <a:solidFill>
                <a:schemeClr val="dk1"/>
              </a:solidFill>
            </a:endParaRPr>
          </a:p>
          <a:p>
            <a:pPr indent="-450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" sz="3500">
                <a:solidFill>
                  <a:schemeClr val="dk1"/>
                </a:solidFill>
              </a:rPr>
              <a:t>Additional conditions added for providing correct answer options, explanation (step-by-step reasoning) for strict adherence to requirements.</a:t>
            </a:r>
            <a:endParaRPr sz="3500">
              <a:solidFill>
                <a:schemeClr val="dk1"/>
              </a:solidFill>
            </a:endParaRPr>
          </a:p>
          <a:p>
            <a:pPr indent="-450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■"/>
            </a:pPr>
            <a:r>
              <a:rPr lang="en" sz="3500">
                <a:solidFill>
                  <a:schemeClr val="dk1"/>
                </a:solidFill>
              </a:rPr>
              <a:t>Finetuning for 3 epochs using QLoRA.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Passing the Driving Test - Evaluation Metrics</a:t>
            </a:r>
            <a:endParaRPr b="1" sz="6400"/>
          </a:p>
        </p:txBody>
      </p:sp>
      <p:sp>
        <p:nvSpPr>
          <p:cNvPr id="352" name="Google Shape;352;p51"/>
          <p:cNvSpPr txBox="1"/>
          <p:nvPr>
            <p:ph idx="1" type="subTitle"/>
          </p:nvPr>
        </p:nvSpPr>
        <p:spPr>
          <a:xfrm>
            <a:off x="1885675" y="2924500"/>
            <a:ext cx="7801500" cy="417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➢"/>
            </a:pPr>
            <a:r>
              <a:rPr lang="en" sz="3000">
                <a:solidFill>
                  <a:schemeClr val="dk1"/>
                </a:solidFill>
              </a:rPr>
              <a:t>BLEU - BiLingual Evaluation Understudy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Traditionally used for evaluating quality of machine translations. 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Calculate precision of n-grams in prediction compared to references.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Has high correlation with human judgement of prediction quality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Good BLEU score: &gt;0.08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53" name="Google Shape;353;p51"/>
          <p:cNvSpPr txBox="1"/>
          <p:nvPr>
            <p:ph idx="1" type="subTitle"/>
          </p:nvPr>
        </p:nvSpPr>
        <p:spPr>
          <a:xfrm>
            <a:off x="10489000" y="2924500"/>
            <a:ext cx="7801500" cy="94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➢"/>
            </a:pPr>
            <a:r>
              <a:rPr lang="en" sz="3000">
                <a:solidFill>
                  <a:schemeClr val="dk1"/>
                </a:solidFill>
              </a:rPr>
              <a:t>ROUGE </a:t>
            </a:r>
            <a:r>
              <a:rPr lang="en" sz="3000">
                <a:solidFill>
                  <a:schemeClr val="dk1"/>
                </a:solidFill>
              </a:rPr>
              <a:t>- Recall-Oriented Understudy of Gisting Evaluations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N-gram based set of metrics used for evaluating quality of generated summaries.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Focuses on comparing content overlap and similarity, capturing effectiveness of summarization systems for generating relevant summaries. (case-insensitive)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Objective measure of answer quality, but does not capture factual correctness and relevance.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Good scoring:</a:t>
            </a:r>
            <a:endParaRPr sz="3000">
              <a:solidFill>
                <a:schemeClr val="dk1"/>
              </a:solidFill>
            </a:endParaRPr>
          </a:p>
          <a:p>
            <a:pPr indent="-419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ROUGE-1: 0.4 - 0.5</a:t>
            </a:r>
            <a:endParaRPr sz="3000">
              <a:solidFill>
                <a:schemeClr val="dk1"/>
              </a:solidFill>
            </a:endParaRPr>
          </a:p>
          <a:p>
            <a:pPr indent="-419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ROUGE-2: 0.2 - 0.4 </a:t>
            </a:r>
            <a:endParaRPr sz="3000">
              <a:solidFill>
                <a:schemeClr val="dk1"/>
              </a:solidFill>
            </a:endParaRPr>
          </a:p>
          <a:p>
            <a:pPr indent="-419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ROUGE-L and ROUGE-L-SUM: 0.25-0.4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54" name="Google Shape;354;p51"/>
          <p:cNvSpPr txBox="1"/>
          <p:nvPr>
            <p:ph idx="1" type="subTitle"/>
          </p:nvPr>
        </p:nvSpPr>
        <p:spPr>
          <a:xfrm>
            <a:off x="19132825" y="2924500"/>
            <a:ext cx="7801500" cy="57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➢"/>
            </a:pPr>
            <a:r>
              <a:rPr lang="en" sz="3000">
                <a:solidFill>
                  <a:schemeClr val="dk1"/>
                </a:solidFill>
              </a:rPr>
              <a:t>Phrase Match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Matches generated text to reference texts, similar to exact match.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Phrase extraction and alignment ensures matching between predictions and references.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Precision is computed over number of aligned phrases.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Objective assessment of answer relevance and factual correctness.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Absolute score: &gt;0.8 is good 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Passing the Driving Test - Baseline Evaluations</a:t>
            </a:r>
            <a:endParaRPr b="1" sz="6400"/>
          </a:p>
        </p:txBody>
      </p:sp>
      <p:sp>
        <p:nvSpPr>
          <p:cNvPr id="360" name="Google Shape;360;p52"/>
          <p:cNvSpPr txBox="1"/>
          <p:nvPr>
            <p:ph idx="1" type="subTitle"/>
          </p:nvPr>
        </p:nvSpPr>
        <p:spPr>
          <a:xfrm>
            <a:off x="1885675" y="2924500"/>
            <a:ext cx="7801500" cy="615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➢"/>
            </a:pPr>
            <a:r>
              <a:rPr lang="en" sz="3200">
                <a:solidFill>
                  <a:schemeClr val="dk1"/>
                </a:solidFill>
              </a:rPr>
              <a:t>Baseline evaluations for concise answering</a:t>
            </a:r>
            <a:endParaRPr sz="3200">
              <a:solidFill>
                <a:schemeClr val="dk1"/>
              </a:solidFill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</a:rPr>
              <a:t>Low phrase </a:t>
            </a:r>
            <a:r>
              <a:rPr lang="en" sz="3200">
                <a:solidFill>
                  <a:schemeClr val="dk1"/>
                </a:solidFill>
              </a:rPr>
              <a:t>matching scores</a:t>
            </a:r>
            <a:endParaRPr sz="3200">
              <a:solidFill>
                <a:schemeClr val="dk1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➢"/>
            </a:pPr>
            <a:r>
              <a:rPr lang="en" sz="3200">
                <a:solidFill>
                  <a:schemeClr val="dk1"/>
                </a:solidFill>
              </a:rPr>
              <a:t>Baseline evaluations for chain-of-thought reasoning</a:t>
            </a:r>
            <a:endParaRPr sz="3200">
              <a:solidFill>
                <a:schemeClr val="dk1"/>
              </a:solidFill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</a:rPr>
              <a:t>Significantly higher scores across models</a:t>
            </a:r>
            <a:endParaRPr sz="3200">
              <a:solidFill>
                <a:schemeClr val="dk1"/>
              </a:solidFill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</a:rPr>
              <a:t>Gemma models dont seem to perform well in explaining reasoning.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61" name="Google Shape;3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900" y="3100700"/>
            <a:ext cx="16537026" cy="102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Introduction</a:t>
            </a:r>
            <a:endParaRPr b="1" sz="6400"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1885675" y="3606725"/>
            <a:ext cx="12820200" cy="711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➢"/>
            </a:pPr>
            <a:r>
              <a:rPr lang="en"/>
              <a:t>Vision-based models face constraints in edge deployment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Limited data availability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Computational Costs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Energy limitations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➢"/>
            </a:pPr>
            <a:r>
              <a:rPr lang="en"/>
              <a:t>Diminishing returns in accuracy as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size 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250" y="9356100"/>
            <a:ext cx="1078426" cy="107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Passing the Driving Test - Fine-Tuned Evaluations</a:t>
            </a:r>
            <a:endParaRPr b="1" sz="6400"/>
          </a:p>
        </p:txBody>
      </p:sp>
      <p:sp>
        <p:nvSpPr>
          <p:cNvPr id="367" name="Google Shape;367;p53"/>
          <p:cNvSpPr txBox="1"/>
          <p:nvPr>
            <p:ph idx="1" type="subTitle"/>
          </p:nvPr>
        </p:nvSpPr>
        <p:spPr>
          <a:xfrm>
            <a:off x="1885675" y="2924500"/>
            <a:ext cx="7801500" cy="70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➢"/>
            </a:pPr>
            <a:r>
              <a:rPr lang="en" sz="3100">
                <a:solidFill>
                  <a:schemeClr val="dk1"/>
                </a:solidFill>
              </a:rPr>
              <a:t>Fine-tuning for concise answering improves scores across all models</a:t>
            </a:r>
            <a:endParaRPr sz="3100">
              <a:solidFill>
                <a:schemeClr val="dk1"/>
              </a:solidFill>
            </a:endParaRPr>
          </a:p>
          <a:p>
            <a:pPr indent="-425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■"/>
            </a:pPr>
            <a:r>
              <a:rPr lang="en" sz="3100">
                <a:solidFill>
                  <a:schemeClr val="dk1"/>
                </a:solidFill>
              </a:rPr>
              <a:t>ROUGE and BLEU scores improve for all </a:t>
            </a:r>
            <a:r>
              <a:rPr lang="en" sz="3100">
                <a:solidFill>
                  <a:schemeClr val="dk1"/>
                </a:solidFill>
              </a:rPr>
              <a:t>models</a:t>
            </a:r>
            <a:r>
              <a:rPr lang="en" sz="3100">
                <a:solidFill>
                  <a:schemeClr val="dk1"/>
                </a:solidFill>
              </a:rPr>
              <a:t>.</a:t>
            </a:r>
            <a:endParaRPr sz="31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➢"/>
            </a:pPr>
            <a:r>
              <a:rPr lang="en" sz="3100">
                <a:solidFill>
                  <a:schemeClr val="dk1"/>
                </a:solidFill>
              </a:rPr>
              <a:t>Fine-tuning with chain-of-thought reasoning decreases model performance </a:t>
            </a:r>
            <a:endParaRPr sz="3100">
              <a:solidFill>
                <a:schemeClr val="dk1"/>
              </a:solidFill>
            </a:endParaRPr>
          </a:p>
          <a:p>
            <a:pPr indent="-425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■"/>
            </a:pPr>
            <a:r>
              <a:rPr lang="en" sz="3100">
                <a:solidFill>
                  <a:schemeClr val="dk1"/>
                </a:solidFill>
              </a:rPr>
              <a:t>This is likely due to the need to improved training protocols (more epochs, better hyperparameter tuning)</a:t>
            </a:r>
            <a:endParaRPr sz="3100">
              <a:solidFill>
                <a:schemeClr val="dk1"/>
              </a:solidFill>
            </a:endParaRPr>
          </a:p>
          <a:p>
            <a:pPr indent="-425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■"/>
            </a:pPr>
            <a:r>
              <a:rPr lang="en" sz="3100">
                <a:solidFill>
                  <a:schemeClr val="dk1"/>
                </a:solidFill>
              </a:rPr>
              <a:t>TinyLlama performs better, reporting a phrase match score of 0.280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368" name="Google Shape;3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175" y="3024900"/>
            <a:ext cx="16644225" cy="97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/>
              <a:t>Passing the Driving Test - Use of context - Baseline Evaluations</a:t>
            </a:r>
            <a:endParaRPr b="1" sz="5600"/>
          </a:p>
        </p:txBody>
      </p:sp>
      <p:sp>
        <p:nvSpPr>
          <p:cNvPr id="374" name="Google Shape;374;p54"/>
          <p:cNvSpPr txBox="1"/>
          <p:nvPr>
            <p:ph idx="1" type="subTitle"/>
          </p:nvPr>
        </p:nvSpPr>
        <p:spPr>
          <a:xfrm>
            <a:off x="1885675" y="2924500"/>
            <a:ext cx="7801500" cy="332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➢"/>
            </a:pPr>
            <a:r>
              <a:rPr lang="en" sz="3200">
                <a:solidFill>
                  <a:schemeClr val="dk1"/>
                </a:solidFill>
              </a:rPr>
              <a:t>Baseline models improve significantly with the use of context</a:t>
            </a:r>
            <a:endParaRPr sz="3200">
              <a:solidFill>
                <a:schemeClr val="dk1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➢"/>
            </a:pPr>
            <a:r>
              <a:rPr lang="en" sz="3200">
                <a:solidFill>
                  <a:schemeClr val="dk1"/>
                </a:solidFill>
              </a:rPr>
              <a:t>Adding chain-of-thought reasoning generally improves baseline performance</a:t>
            </a:r>
            <a:endParaRPr sz="3200">
              <a:solidFill>
                <a:schemeClr val="dk1"/>
              </a:solidFill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</a:rPr>
              <a:t>TinyLlama performs worse.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0950" y="2924500"/>
            <a:ext cx="16573025" cy="97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/>
              <a:t>Passing the Driving Test - Use of context - Fine-Tuned Evaluations</a:t>
            </a:r>
            <a:endParaRPr b="1" sz="5600"/>
          </a:p>
        </p:txBody>
      </p:sp>
      <p:sp>
        <p:nvSpPr>
          <p:cNvPr id="381" name="Google Shape;381;p55"/>
          <p:cNvSpPr txBox="1"/>
          <p:nvPr>
            <p:ph idx="1" type="subTitle"/>
          </p:nvPr>
        </p:nvSpPr>
        <p:spPr>
          <a:xfrm>
            <a:off x="1885675" y="2924500"/>
            <a:ext cx="7801500" cy="524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➢"/>
            </a:pPr>
            <a:r>
              <a:rPr lang="en" sz="3000">
                <a:solidFill>
                  <a:schemeClr val="dk1"/>
                </a:solidFill>
              </a:rPr>
              <a:t>Fine-tuned </a:t>
            </a:r>
            <a:r>
              <a:rPr lang="en" sz="3000">
                <a:solidFill>
                  <a:schemeClr val="dk1"/>
                </a:solidFill>
              </a:rPr>
              <a:t>models improve significantly with the use of context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TinyLlama does not perform well with context for concise answering.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➢"/>
            </a:pPr>
            <a:r>
              <a:rPr lang="en" sz="3000">
                <a:solidFill>
                  <a:schemeClr val="dk1"/>
                </a:solidFill>
              </a:rPr>
              <a:t>Finetuning with chain-of-thought reasoning needs more experimentation and optimization of training protocol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TinyLlama is the only model that performs better in chain-of-thought finetuning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9150" y="2812500"/>
            <a:ext cx="16655000" cy="99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6413100" y="2512101"/>
            <a:ext cx="14605800" cy="77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400"/>
              <a:t>Conclusion</a:t>
            </a:r>
            <a:endParaRPr b="1" sz="8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Conclusion</a:t>
            </a:r>
            <a:endParaRPr b="1" sz="6400"/>
          </a:p>
        </p:txBody>
      </p:sp>
      <p:sp>
        <p:nvSpPr>
          <p:cNvPr id="393" name="Google Shape;393;p57"/>
          <p:cNvSpPr txBox="1"/>
          <p:nvPr>
            <p:ph idx="1" type="subTitle"/>
          </p:nvPr>
        </p:nvSpPr>
        <p:spPr>
          <a:xfrm>
            <a:off x="10225538" y="2924500"/>
            <a:ext cx="7801500" cy="883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➢"/>
            </a:pPr>
            <a:r>
              <a:rPr lang="en" sz="3600">
                <a:solidFill>
                  <a:schemeClr val="dk1"/>
                </a:solidFill>
              </a:rPr>
              <a:t>Is passing the driving test a good test of an LLM’s capabilities?</a:t>
            </a:r>
            <a:endParaRPr sz="36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➢"/>
            </a:pPr>
            <a:r>
              <a:rPr lang="en" sz="3600">
                <a:solidFill>
                  <a:schemeClr val="dk1"/>
                </a:solidFill>
              </a:rPr>
              <a:t>Can our LLM student pass the learner’s test?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" sz="3600">
                <a:solidFill>
                  <a:schemeClr val="dk1"/>
                </a:solidFill>
              </a:rPr>
              <a:t>Possibly</a:t>
            </a:r>
            <a:r>
              <a:rPr lang="en" sz="3600">
                <a:solidFill>
                  <a:schemeClr val="dk1"/>
                </a:solidFill>
              </a:rPr>
              <a:t>. Most models show improvements with fine-tuning and chain-of-thought reasoning, as expected.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" sz="3600">
                <a:solidFill>
                  <a:schemeClr val="dk1"/>
                </a:solidFill>
              </a:rPr>
              <a:t>Fix training protocol for chain-of-thought reasoning</a:t>
            </a:r>
            <a:endParaRPr sz="3600">
              <a:solidFill>
                <a:schemeClr val="dk1"/>
              </a:solidFill>
            </a:endParaRPr>
          </a:p>
          <a:p>
            <a:pPr indent="-457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Chain-of-thought reasoning works for TinyLLama</a:t>
            </a:r>
            <a:endParaRPr sz="3600">
              <a:solidFill>
                <a:schemeClr val="dk1"/>
              </a:solidFill>
            </a:endParaRPr>
          </a:p>
          <a:p>
            <a:pPr indent="-457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Important for large models - Gemma 2, Phi 2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94" name="Google Shape;394;p57"/>
          <p:cNvSpPr txBox="1"/>
          <p:nvPr>
            <p:ph idx="1" type="subTitle"/>
          </p:nvPr>
        </p:nvSpPr>
        <p:spPr>
          <a:xfrm>
            <a:off x="19345225" y="2924500"/>
            <a:ext cx="7801500" cy="437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➢"/>
            </a:pPr>
            <a:r>
              <a:rPr lang="en" sz="3600">
                <a:solidFill>
                  <a:schemeClr val="dk1"/>
                </a:solidFill>
              </a:rPr>
              <a:t>Evaluating LLMs on QA datasets tailored for driving tasks can be a good measure of their </a:t>
            </a:r>
            <a:r>
              <a:rPr lang="en" sz="3600">
                <a:solidFill>
                  <a:schemeClr val="dk1"/>
                </a:solidFill>
              </a:rPr>
              <a:t>capability</a:t>
            </a:r>
            <a:r>
              <a:rPr lang="en" sz="3600">
                <a:solidFill>
                  <a:schemeClr val="dk1"/>
                </a:solidFill>
              </a:rPr>
              <a:t> to understand driving concepts</a:t>
            </a:r>
            <a:endParaRPr sz="36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➢"/>
            </a:pPr>
            <a:r>
              <a:rPr lang="en" sz="3600">
                <a:solidFill>
                  <a:schemeClr val="dk1"/>
                </a:solidFill>
              </a:rPr>
              <a:t>Tiny LLMs have potential for deployment in autonomous real-time systems.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95" name="Google Shape;395;p57"/>
          <p:cNvSpPr txBox="1"/>
          <p:nvPr>
            <p:ph idx="1" type="subTitle"/>
          </p:nvPr>
        </p:nvSpPr>
        <p:spPr>
          <a:xfrm>
            <a:off x="1105875" y="2924500"/>
            <a:ext cx="7801500" cy="820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➢"/>
            </a:pPr>
            <a:r>
              <a:rPr lang="en" sz="3600">
                <a:solidFill>
                  <a:schemeClr val="dk1"/>
                </a:solidFill>
              </a:rPr>
              <a:t>Is RL-based offloading feasible?</a:t>
            </a:r>
            <a:endParaRPr sz="36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➢"/>
            </a:pPr>
            <a:r>
              <a:rPr lang="en" sz="3600">
                <a:solidFill>
                  <a:schemeClr val="dk1"/>
                </a:solidFill>
              </a:rPr>
              <a:t>Can we incorporate energy considerations for evaluating feasibility of autonomous driving agents?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" sz="3600">
                <a:solidFill>
                  <a:schemeClr val="dk1"/>
                </a:solidFill>
              </a:rPr>
              <a:t>Yes. ENS metric shows that efficient offloading can be performed without compromising on performance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" sz="3600">
                <a:solidFill>
                  <a:schemeClr val="dk1"/>
                </a:solidFill>
              </a:rPr>
              <a:t>Improvements in the reward function and local and cloud driving agents will also improve performance across all metrics.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type="title"/>
          </p:nvPr>
        </p:nvSpPr>
        <p:spPr>
          <a:xfrm>
            <a:off x="6413100" y="2512101"/>
            <a:ext cx="14605800" cy="77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400"/>
              <a:t>Thanks!</a:t>
            </a:r>
            <a:br>
              <a:rPr b="1" lang="en" sz="8400"/>
            </a:br>
            <a:r>
              <a:rPr b="1" lang="en" sz="8400"/>
              <a:t>Open to questions!</a:t>
            </a:r>
            <a:endParaRPr b="1" sz="8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Introduction</a:t>
            </a:r>
            <a:endParaRPr b="1" sz="6400"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885675" y="3207300"/>
            <a:ext cx="12820200" cy="800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➢"/>
            </a:pPr>
            <a:r>
              <a:rPr lang="en"/>
              <a:t>Existing approach: Offload all processing to cloud, use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owerful models.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Accurate inference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Transmission and processing overhead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Energy costs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➢"/>
            </a:pPr>
            <a:r>
              <a:rPr lang="en"/>
              <a:t>Unsuitable for dynamic, real-world agents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Autonomous Driving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Crowd Navigation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Emergency Response Coordination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449" y="3927150"/>
            <a:ext cx="10740949" cy="30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Introduction</a:t>
            </a:r>
            <a:endParaRPr b="1" sz="6400"/>
          </a:p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1885675" y="3207300"/>
            <a:ext cx="12820200" cy="560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➢"/>
            </a:pPr>
            <a:r>
              <a:rPr lang="en"/>
              <a:t>Minimize Energy Consumption to build efficient autonomous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achieve robust vision-based systems optimized for safety and efficiency in dynamic environments?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Introduction</a:t>
            </a:r>
            <a:endParaRPr b="1" sz="6400"/>
          </a:p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1885675" y="2924500"/>
            <a:ext cx="12820200" cy="880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➢"/>
            </a:pPr>
            <a:r>
              <a:rPr lang="en"/>
              <a:t>LLMs (and VLMs) are all the rage everywhere!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Conversation + perception + action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➢"/>
            </a:pPr>
            <a:r>
              <a:rPr lang="en"/>
              <a:t>Examples in Autonomous Driving:</a:t>
            </a:r>
            <a:endParaRPr/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lang="en"/>
              <a:t>DriveGPT4 - Uses GPT4 to calculate control signals (vehicle speed, turning angle) </a:t>
            </a:r>
            <a:endParaRPr/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lang="en"/>
              <a:t>DriveMLM - Uses CLIP + LLaMA as encoder/decoder for determining control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4112" y="4446300"/>
            <a:ext cx="3320300" cy="33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2650" y="5214275"/>
            <a:ext cx="577215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92063" y="7904025"/>
            <a:ext cx="5324825" cy="46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6">
            <a:alphaModFix/>
          </a:blip>
          <a:srcRect b="23388" l="0" r="0" t="9266"/>
          <a:stretch/>
        </p:blipFill>
        <p:spPr>
          <a:xfrm>
            <a:off x="18867600" y="1215950"/>
            <a:ext cx="8410050" cy="45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7">
            <a:alphaModFix/>
          </a:blip>
          <a:srcRect b="24942" l="26361" r="23080" t="25900"/>
          <a:stretch/>
        </p:blipFill>
        <p:spPr>
          <a:xfrm>
            <a:off x="21639225" y="8227975"/>
            <a:ext cx="5638426" cy="2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Introduction</a:t>
            </a:r>
            <a:endParaRPr b="1" sz="6400"/>
          </a:p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1885675" y="2924500"/>
            <a:ext cx="12820200" cy="640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➢"/>
            </a:pPr>
            <a:r>
              <a:rPr lang="en"/>
              <a:t>Upside: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Generalizable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Adapt well to out-of-domain data easily</a:t>
            </a:r>
            <a:endParaRPr/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lang="en"/>
              <a:t>Fine-tuning</a:t>
            </a:r>
            <a:endParaRPr/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lang="en"/>
              <a:t>Prompt-engineering</a:t>
            </a:r>
            <a:endParaRPr/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lang="en"/>
              <a:t>Retrieval-Augmented Generation (RAG)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Can integrate well into other systems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15247850" y="2924500"/>
            <a:ext cx="11972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58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Char char="➢"/>
            </a:pPr>
            <a:r>
              <a:rPr lang="en" sz="5200">
                <a:solidFill>
                  <a:schemeClr val="dk1"/>
                </a:solidFill>
              </a:rPr>
              <a:t>Downsides:</a:t>
            </a:r>
            <a:endParaRPr sz="5200">
              <a:solidFill>
                <a:schemeClr val="dk1"/>
              </a:solidFill>
            </a:endParaRPr>
          </a:p>
          <a:p>
            <a:pPr indent="-558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Char char="○"/>
            </a:pPr>
            <a:r>
              <a:rPr lang="en" sz="5200">
                <a:solidFill>
                  <a:schemeClr val="dk1"/>
                </a:solidFill>
              </a:rPr>
              <a:t>Tendency to hallucinate</a:t>
            </a:r>
            <a:endParaRPr sz="5200">
              <a:solidFill>
                <a:schemeClr val="dk1"/>
              </a:solidFill>
            </a:endParaRPr>
          </a:p>
          <a:p>
            <a:pPr indent="-558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Char char="○"/>
            </a:pPr>
            <a:r>
              <a:rPr lang="en" sz="5200">
                <a:solidFill>
                  <a:schemeClr val="dk1"/>
                </a:solidFill>
              </a:rPr>
              <a:t>Demonstrate bias</a:t>
            </a:r>
            <a:endParaRPr sz="5200">
              <a:solidFill>
                <a:schemeClr val="dk1"/>
              </a:solidFill>
            </a:endParaRPr>
          </a:p>
          <a:p>
            <a:pPr indent="-558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Char char="○"/>
            </a:pPr>
            <a:r>
              <a:rPr lang="en" sz="5200">
                <a:solidFill>
                  <a:schemeClr val="dk1"/>
                </a:solidFill>
              </a:rPr>
              <a:t>Resource intensive</a:t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885680" y="964800"/>
            <a:ext cx="23659500" cy="224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Introduction</a:t>
            </a:r>
            <a:endParaRPr b="1" sz="6400"/>
          </a:p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1885675" y="2924500"/>
            <a:ext cx="12820200" cy="560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➢"/>
            </a:pPr>
            <a:r>
              <a:rPr lang="en"/>
              <a:t>For integration with autonomous driving: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Safety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Accuracy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"/>
              <a:t>Minimal energy consumption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assess the efficacy of LMs for autonomous driving?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